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72" r:id="rId3"/>
    <p:sldId id="273" r:id="rId4"/>
    <p:sldId id="274" r:id="rId5"/>
    <p:sldId id="275" r:id="rId6"/>
    <p:sldId id="276" r:id="rId7"/>
    <p:sldId id="281" r:id="rId8"/>
    <p:sldId id="277" r:id="rId9"/>
    <p:sldId id="278" r:id="rId10"/>
    <p:sldId id="282" r:id="rId11"/>
    <p:sldId id="283" r:id="rId12"/>
    <p:sldId id="284" r:id="rId13"/>
    <p:sldId id="285" r:id="rId14"/>
    <p:sldId id="280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72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pPr rtl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9" name="Груп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39" name="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0" name="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52" name="Груп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1" name="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84" name="Груп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2" name="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grpSp>
        <p:nvGrpSpPr>
          <p:cNvPr id="97" name="Груп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83" name="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"/>
          </a:p>
        </p:txBody>
      </p:sp>
      <p:grpSp>
        <p:nvGrpSpPr>
          <p:cNvPr id="84" name="Груп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98" name="Груп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grpSp>
        <p:nvGrpSpPr>
          <p:cNvPr id="112" name="Груп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Поли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Поли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Поли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Поли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Поли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Поли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Поли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Поли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Поли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Поли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Поли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Поли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Рисунок 33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126" name="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Полилиния 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Поли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Поли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Поли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Поли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Поли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Поли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Поли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Поли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Поли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Поли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Поли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 rtl="0"/>
              <a:t>‹#›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4557" y="198783"/>
            <a:ext cx="11744349" cy="921679"/>
          </a:xfrm>
        </p:spPr>
        <p:txBody>
          <a:bodyPr rtlCol="0">
            <a:no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дошкольное образовательное учреждение 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№52 Фрунзенского района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192286 Санкт-Петербург, проспект Славы, дом 23, корпус 2, литера 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4145" y="1496291"/>
            <a:ext cx="8520545" cy="5361709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 fontScale="92500" lnSpcReduction="10000"/>
          </a:bodyPr>
          <a:lstStyle/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                                         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ПРОГРАММЫ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2026г.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9036" y="428179"/>
            <a:ext cx="11046278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pc="150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b="1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lang="ru-RU" sz="2000" b="1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000" b="1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дошкольного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Государственного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бюджетного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образовательного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учреждения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детского сада № 52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осуществлена в соответствии: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Федерального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закона «Об образовании в Российской Федерации» от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29.12.2012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г. №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237-ФЗ;</a:t>
            </a:r>
            <a:endParaRPr lang="ru-RU" sz="1400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Приказа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Российской Федерации № 1155 от 17 октября 2013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года «Об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утверждении федерального государственного стандарта дошкольного образования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»; </a:t>
            </a:r>
            <a:endParaRPr lang="ru-RU" sz="1400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Министерства просвещения РФ от 31 июля 2020 г. № 373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главного государственного санитарного врача РФ Об утверждении санитарных правил и норм СанПиН 1.2.3685-21 «Гигиенические нормативы и требования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обеспечению безопасности и (или) безвредности для человека факторов среды обитания»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от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28.01.2021 № 2;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главного государственного санитарного врача РФ Об утверждении санитарных правил СП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2.4.2.4283-26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«Санитарно-эпидемиологические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требования к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организациям воспитания и обучения, отдыха и оздоровления детей и молодежи»                             от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02.06.2026 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19;</a:t>
            </a:r>
            <a:endParaRPr lang="ru-RU" sz="1400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СанПиН </a:t>
            </a:r>
            <a:r>
              <a:rPr lang="ru-RU" sz="1400" dirty="0" err="1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2.3/2.4.4282-26 «Санитарно-эпидемиологическими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требованиями к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организации общественного питания населения», утвержденными постановлением главного санитарного врача РФ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июня 2026 года № 18;</a:t>
            </a:r>
            <a:endParaRPr lang="ru-RU" sz="1400" dirty="0" smtClean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Приказ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Министерства Просвещения Российской Федерации от 25.11.2022 № </a:t>
            </a:r>
            <a:r>
              <a:rPr lang="ru-RU" sz="1400" dirty="0" smtClean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1028 «Об </a:t>
            </a:r>
            <a:r>
              <a:rPr lang="ru-RU" sz="1400" dirty="0">
                <a:ln w="11430"/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утверждении федерального образовательной программы дошкольного образования»;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ln w="11430"/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775607"/>
            <a:ext cx="1078502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</a:rPr>
              <a:t>Целью </a:t>
            </a:r>
            <a:r>
              <a:rPr lang="ru-RU" b="1" dirty="0">
                <a:solidFill>
                  <a:schemeClr val="tx2"/>
                </a:solidFill>
                <a:latin typeface="Times New Roman"/>
              </a:rPr>
              <a:t>Программы является разностороннее развитие ребёнка в период    дошкольного детства с учётом возрастных и индивидуальных особенностей на основе духовно-нравственных ценностей российского народа, исторических и национально-культурных традиций</a:t>
            </a:r>
            <a:r>
              <a:rPr lang="ru-RU" b="1" dirty="0" smtClean="0">
                <a:solidFill>
                  <a:schemeClr val="tx2"/>
                </a:solidFill>
                <a:latin typeface="Times New Roman"/>
              </a:rPr>
              <a:t>.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	Образовательная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программа дошкольного образования, в соответствии с Федеральным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законом «Об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образовании в Российской Федерации», содействует взаимопониманию и сотрудничеству между людьми, учитывает разнообразие мировоззренческих подходов, способствует реализации права детей дошкольного возраста на свободный выбор мнений и убеждений, обеспечивает развитие способностей каждого ребенка, формирование и развитие личности ребенка в соответствии с принятыми в семье и обществе духовно-нравственным и социокультурными ценностями в целях интеллектуального, духовно-нравственного, творческого и физического развития человека, 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удовлетворения его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образовательных потребностей и интересов.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	Программа направлена на развитие самостоятельности,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познавательной и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коммуникативной активности, социальной уверенности и ценностных ориентаций, определяющих поведение, деятельность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и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отношение ребенка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 к миру.</a:t>
            </a:r>
          </a:p>
          <a:p>
            <a:pPr algn="just"/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3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586" y="257578"/>
            <a:ext cx="1160961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Приоритетными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задачами развития и воспитания детей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</a:rPr>
              <a:t>являются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единых для Российской Федерации содержания и планируемых результатов освоения образовательной программы ГБДОУ детский сад № 52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приобщение детей (в соответствии с возрастными особенностями) к базовым ценностям российского народа – жизнь, достоинство, права и свободы человека, патриотизм, гражданственность,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России;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формирования ценностного отношения к окружающему миру, становления опыта действий и поступков на основе осмысления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ценностей;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(структурирование) содержания образовательной деятельности на основе учета возрастных и индивидуальных особенностей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развития;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условий для равного доступа к образованию для всех детей дошкольного возраста с учетом разнообразия образовательных потребностей и индивидуальных возможностей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охрана и укрепления физического и психического здоровья детей, в том числе их эмоционального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благополучия;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развития физических, личностных, нравственных качеств и основ патриотизма, интеллектуальных и художественно-творческих способностей ребёнка, его инициативности, самостоятельности и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ответственности;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психолого-педагогической поддержки семьи и повышения компетентности родителей (законных представителей) в вопросах воспитания, обучения и развития, охраны и укрепления здоровья детей, обеспечения их </a:t>
            </a: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безопасности;</a:t>
            </a:r>
          </a:p>
          <a:p>
            <a:pPr marL="285750" lvl="0" indent="-285750" algn="just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достижение </a:t>
            </a:r>
            <a:r>
              <a:rPr lang="ru-RU" sz="16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детьми на этапе завершения ГБДОУ детский сад № 52 уровня развития необходимого и достаточного для успешного освоения имя образовательных программ начального общего образования.</a:t>
            </a:r>
          </a:p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endParaRPr lang="ru-RU" sz="16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42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3639" y="321972"/>
            <a:ext cx="115909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	</a:t>
            </a:r>
            <a:endParaRPr lang="ru-RU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89907" y="474345"/>
            <a:ext cx="1024617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Программы ориентирована на: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полноценное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проживание ребенком всех этапов детства (младенческого, раннего и дошкольного возраста), обогащение (амплификация) детского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развития;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построение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образовательной деятельности на основе индивидуальных особенностей каждого ребенка, при котором сам ребенок становится активным в выборе содержания своего образования, становится субъектом образования (далее - индивидуализация дошкольного образования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сотрудничество детей и взрослых, признание ребенка полноценным участником (субъектом) образовательных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отношений;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поддержка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инициативы детей в различных видах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деятельности;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риобщение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детей к социокультурным нормам, традициям семьи, общества и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государства;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познавательных интересов и познавательных действий ребенка в различных видах деятельности;</a:t>
            </a:r>
          </a:p>
        </p:txBody>
      </p:sp>
    </p:spTree>
    <p:extLst>
      <p:ext uri="{BB962C8B-B14F-4D97-AF65-F5344CB8AC3E}">
        <p14:creationId xmlns:p14="http://schemas.microsoft.com/office/powerpoint/2010/main" val="30220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0416" y="213064"/>
            <a:ext cx="1077685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В ГБДОУ детский сад № 52 функционирует 1 первая младшая группа (группа раннего) возраста, </a:t>
            </a:r>
          </a:p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3 группы дошкольного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возраста общеразвивающей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направленности(в разное время):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endParaRPr lang="ru-RU" sz="500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первая младшая группа (1,6 - 3 года)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вторая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младшая группа (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3 -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4 года);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средняя группа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(4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- 5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лет); 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старшая группа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(5 -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6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лет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);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подготовительная группа (от 6 до 7 лет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).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Наполняемость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групп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по 20-25 детей</a:t>
            </a:r>
            <a:r>
              <a:rPr lang="en-US" dirty="0" smtClean="0">
                <a:solidFill>
                  <a:srgbClr val="000000"/>
                </a:solidFill>
                <a:latin typeface="Times New Roman"/>
              </a:rPr>
              <a:t>.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ГБДОУ детский сад № 52 функционируют группы в режиме: 24 часа (круглосуточно: с понедельника 07.00 – до пятницы 19.00) и группы продленного дня 14 часов </a:t>
            </a:r>
          </a:p>
          <a:p>
            <a:pPr algn="ctr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Пн.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7.00-21.00,  Вт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.-Чет.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6.30-20.30,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Пят.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6.30-19.00</a:t>
            </a:r>
          </a:p>
          <a:p>
            <a:pPr algn="ctr"/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Выходные дни: суббота, воскресенье и праздничные дни, установленные законодательством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Федерации. 		</a:t>
            </a:r>
          </a:p>
          <a:p>
            <a:pPr algn="ctr"/>
            <a:endParaRPr lang="ru-RU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6" y="3453257"/>
            <a:ext cx="3238107" cy="3238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92" y="3422201"/>
            <a:ext cx="3269163" cy="32691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412" y="3891748"/>
            <a:ext cx="4859131" cy="251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614" y="195943"/>
            <a:ext cx="1170758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освоения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представлены в виде целевых ориентиров дошкольного образования, которые являют собой </a:t>
            </a:r>
            <a:endParaRPr lang="ru-RU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социально-нормативные 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характеристики возможных достижений ребенка на этапе завершения уровня дошкольного образования.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ориентиры на этапе завершения дошкольного 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сформированы основные психофизические и нравственно-волевые качества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владеет основными движениями и элементами спортивных игр, может контролировать свои движение и управлять 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соблюдает элементарные правила здорового образа жизни и личной гигиены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результативно выполняет физические упражнения (общеразвивающие, основные движения, спортивные), участвует в туристских пеших прогулках, осваивает простейшие туристские навыки, ориентируется на местности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проявляет нравственно-волевые качества, самоконтроль и может осуществлять анализ своей двигательной 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проявляет духовно-нравственные качества и основы патриотизма в ходе занятий физической культурой и ознакомлением с достижениями российского спорта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имеет начальные представления о правилах безопасного поведения в двигательной деятельности; о том, что такое здоровье, понимает, как поддержать, укрепить и сохранить его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владеет навыками личной гигиены, может заботливо относиться к своему здоровью и здоровью окружающих, стремится оказать помощь и поддержку другим людям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владеет средствами общения и способами взаимодействия со взрослыми и сверстниками; способен понимать и учитывать интересы и чувства других; договариваться и дружить со сверстниками; старается разрешать возникающие конфликты конструктивными способами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проявляет положительное отношение к миру, разным видам труда, другим людям и самому себе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способен откликаться на эмоции близких людей, проявлять </a:t>
            </a:r>
            <a:r>
              <a:rPr lang="ru-RU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эмпатию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(сочувствие, сопереживание, содействие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способен к осуществлению социальной навигации как ориентации в социуме и соблюдению правил безопасности в реальном и цифровом взаимодействии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способен решать адекватные возрасту интеллектуальные, творческие и личностные задачи; применять накопленный опыт для осуществления различных видов детской деятельности, принимать собственные решения и проявлять инициативу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владеет речью как средством коммуникации, ведет диалог со взрослыми и сверстниками, использует формулы речевого этикета в соответствии с ситуацией общения, владеет коммуникативно-речевыми умениями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знает и осмысленно воспринимает литературные произведения различных жанров, имеет предпочтения в жанрах литературы, проявляет интерес к книгам познавательного характера, определяет характеры персонажей, мотивы их поведения, оценивает поступки литературных 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героев</a:t>
            </a:r>
            <a:r>
              <a:rPr lang="en-US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1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607" y="43458"/>
            <a:ext cx="11565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endParaRPr lang="ru-RU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7300" y="797511"/>
            <a:ext cx="102298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6187" y="797511"/>
            <a:ext cx="1109526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Промежуточные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результаты освоения программы детьми дошкольного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возраста</a:t>
            </a:r>
          </a:p>
          <a:p>
            <a:pPr algn="ctr"/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Педагогическая диагностика достижений планируемых результатов направлена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изучение деятельностных умений ребенка, его интересов, предпочтений, склонностей, личностных особенностей, способов взаимодействия со взрослыми и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сверстниками.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позволяет выявлять особенности и динамику развития ребенка, составлять на основе полученных данных индивидуальные образовательные маршруты освоения программы, своевременно вносить изменения в планирование, содержание и организацию образовательной деятельности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Педагогическая диагностика проводится в ходе наблюдений за активностью детей в спонтанной и специально организованной деятельности. Карта представляет собой бланк для фиксирования результатов наблюдений с перечнем признаков развития детей и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выделенными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возрастными периодами их первого проявления.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Перечень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структурирован по пяти образовательным областям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развития: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«Социально-коммуникативное развитие», «Познавательное развитие», «Речевое развитие», «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развитие», «Физическое развитие».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Карты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предназначены для фиксации результатов педагогических наблюдений за динамикой и индивидуальной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траекторией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развития детей от 2 до 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лет в соответствии с требованиями ФГОС ДО.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картах развития определены и структурированы конкретные виды поведения и навыки детей в той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последовательности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в том возрасте, в котором они, как правило, формируются. Заполнение карты индивидуального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ребенка позволяет воспитателю следить за интеллектуальным и эмоциональным развитием своих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воспитанников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50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3336" y="543101"/>
            <a:ext cx="17903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	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	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" y="552209"/>
            <a:ext cx="3670478" cy="60767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45" y="81461"/>
            <a:ext cx="4185634" cy="47074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804" y="653046"/>
            <a:ext cx="3197679" cy="40600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328239" y="4303663"/>
            <a:ext cx="518340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Times New Roman"/>
                <a:cs typeface="+mj-cs"/>
              </a:rPr>
              <a:t>Художественно-эстетическое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Times New Roman"/>
                <a:cs typeface="+mj-cs"/>
              </a:rPr>
              <a:t>развитие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328079" y="4104912"/>
            <a:ext cx="4401467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Times New Roman"/>
                <a:cs typeface="+mj-cs"/>
              </a:rPr>
              <a:t>    Физическое развитие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75019" y="3281458"/>
            <a:ext cx="5877785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1400" b="1" cap="all" dirty="0">
                <a:ln w="9000" cmpd="sng">
                  <a:solidFill>
                    <a:srgbClr val="000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000000">
                        <a:shade val="20000"/>
                        <a:satMod val="245000"/>
                      </a:srgbClr>
                    </a:gs>
                    <a:gs pos="43000">
                      <a:srgbClr val="000000">
                        <a:satMod val="255000"/>
                      </a:srgbClr>
                    </a:gs>
                    <a:gs pos="48000">
                      <a:srgbClr val="000000">
                        <a:shade val="85000"/>
                        <a:satMod val="255000"/>
                      </a:srgbClr>
                    </a:gs>
                    <a:gs pos="100000">
                      <a:srgbClr val="000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Основные направления развития детей и образовательные области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54545" y="1189432"/>
            <a:ext cx="376089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развития ребенка в условиях информационной социализации основными задачами образовательной деятельности являются создание условий для: развития первичных ценностных представлений,  развитие способности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общению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коммуникативные способности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); целенаправленность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саморегуляция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(регуляторные способности); формирование социальных представлений, умений и навыков (развитие игровой деятельности, навыков самообслуживания,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приобщение к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труду, формирование основ безопасности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7" name="Прямоугольник 2056"/>
          <p:cNvSpPr/>
          <p:nvPr/>
        </p:nvSpPr>
        <p:spPr>
          <a:xfrm>
            <a:off x="4198645" y="693087"/>
            <a:ext cx="437881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Предполагает </a:t>
            </a: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развитие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ребенка, </a:t>
            </a: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основными задачами образовательной деятельности являются создание условий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для: развитие </a:t>
            </a: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познавательных интересов; любознательности и познавательной мотивации,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интереса к </a:t>
            </a: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учебной деятельности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 </a:t>
            </a: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желания учиться в школе; формирование познавательных действий, развитие воображения, внимания, памяти, наблюдательности, умения анализировать устанавливать причинно-следственные связи, формулировать выводы; формирование первичных представлений о себе и окружающем мире, формирование элементарных естественно-научных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представлений.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Прямоугольник 2057"/>
          <p:cNvSpPr/>
          <p:nvPr/>
        </p:nvSpPr>
        <p:spPr>
          <a:xfrm>
            <a:off x="8852805" y="1189432"/>
            <a:ext cx="319767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200" kern="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области речевого развития ребенка основными задачами образовательной деятельности является создание условий для: совершенствования всех сторон речи, развитие звуковой и интонационной культуры речи, фонематического слуха, формирование предпосылок обучения грамоте; овладение речью как средством общения, развитие речевого творчества; знакомство с книжной культурой, детской </a:t>
            </a:r>
            <a:r>
              <a:rPr lang="ru-RU" sz="1200" kern="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литературой.</a:t>
            </a:r>
            <a:endParaRPr lang="ru-RU" sz="1200" kern="0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2060" name="Прямоугольник 2059"/>
          <p:cNvSpPr/>
          <p:nvPr/>
        </p:nvSpPr>
        <p:spPr>
          <a:xfrm>
            <a:off x="318665" y="5007973"/>
            <a:ext cx="5312707" cy="173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области художественно-эстетического развития ребенка основными задачами образовательной деятельности являются создание условий для: развития художественно-творческих способностей детей в различных видах художественной деятельности, формирование интереса и предпосылок ценностно-смыслового восприятия и понимания произведений искусства; развитие эстетического восприятия окружающего мира, воспитание художественного вкуса.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05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1" name="Прямоугольник 2060"/>
          <p:cNvSpPr/>
          <p:nvPr/>
        </p:nvSpPr>
        <p:spPr>
          <a:xfrm>
            <a:off x="7328079" y="4565065"/>
            <a:ext cx="452048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области физического развития ребенка основными задачами образовательной деятельности являются создание условий для: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сохранения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укрепления здоровья детей, гармоничное физическое развитие,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приобщение к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физической культуре, развитие психофизических качеств (сила, быстрота, выносливость, ловкость, гибкость), приобщение  к спортивным и подвижным играм, развитие интереса к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спорту; становление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ценностей здорового образа жизни, овладение его элементарными нормами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правилами, воспитание культурно-гигиенических навыков, полезных привычек.</a:t>
            </a:r>
          </a:p>
          <a:p>
            <a:pPr algn="just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1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63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113" y="628293"/>
            <a:ext cx="1062173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Модель построения образовательного процесса</a:t>
            </a:r>
          </a:p>
          <a:p>
            <a:pPr lvl="0"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Образовательная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деятельность, осуществляемая в ходе режимных моментов (образовательные ситуации)</a:t>
            </a:r>
          </a:p>
          <a:p>
            <a:pPr lvl="0" algn="just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Образовательная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деятельность, осуществляемая в процессе организации различных видов детской деятельности: игровой, двигательной, коммуникативной, познавательно-исследовательской, восприятия художественной литературы и фольклора, самообслуживания и элементарного бытового труда, конструирования из различных материалов, изобразительной, музыкальной (непосредственно-образовательная деятельность – занятия)</a:t>
            </a:r>
          </a:p>
          <a:p>
            <a:pPr algn="just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Самостоятельная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деятельность детей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428" y="3996965"/>
            <a:ext cx="3382432" cy="2536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69" y="2806016"/>
            <a:ext cx="3393649" cy="33936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80" y="2806016"/>
            <a:ext cx="3539765" cy="353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290" y="71020"/>
            <a:ext cx="8000008" cy="3729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Система работы по взаимодействию </a:t>
            </a:r>
            <a:b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семьями воспитанников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kern="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взаимодействие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семьей – обеспечение психолого-педагогической поддержки семьи и повышение компетентности родителей (законных представителей) в вопросах образования, охраны и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укрепления здоровья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детей младенческого, раннего и дошкольного возраста; </a:t>
            </a:r>
          </a:p>
          <a:p>
            <a:pPr lvl="0" fontAlgn="base">
              <a:lnSpc>
                <a:spcPct val="115000"/>
              </a:lnSpc>
              <a:spcBef>
                <a:spcPts val="360"/>
              </a:spcBef>
              <a:defRPr/>
            </a:pP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обеспечение единства подходов к воспитанию и обучению детей в условиях детского с ада и семьи; повышение воспитательного потенциала семьи.</a:t>
            </a:r>
          </a:p>
          <a:p>
            <a:pPr lvl="0" algn="just" fontAlgn="base">
              <a:lnSpc>
                <a:spcPct val="115000"/>
              </a:lnSpc>
              <a:spcBef>
                <a:spcPts val="360"/>
              </a:spcBef>
              <a:defRPr/>
            </a:pPr>
            <a:endParaRPr lang="ru-RU" sz="1000" kern="0" dirty="0">
              <a:solidFill>
                <a:srgbClr val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решаемые в процессе организации взаимодействия с семьями воспитанников:</a:t>
            </a:r>
            <a:endParaRPr lang="ru-RU" sz="14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просвещение родителей (законных представителей), повышение их правовой, психолого-педагогической компетентности в вопросах охраны и укрепления здоровья, развития и образования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детей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kern="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способствование развитию ответственного и осознанного родительства, как базовой основы благополучия </a:t>
            </a:r>
            <a:r>
              <a:rPr lang="ru-RU" sz="1400" kern="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семьи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ru-RU" sz="20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вовлечение родителей (законных представителей) в образовательный процесс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35" y="3921551"/>
            <a:ext cx="3375581" cy="2936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538" y="4007299"/>
            <a:ext cx="3261674" cy="2764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298" y="334652"/>
            <a:ext cx="3586899" cy="35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460" y="419530"/>
            <a:ext cx="5074276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 Формы сотрудничества</a:t>
            </a:r>
            <a:r>
              <a:rPr kumimoji="0" lang="ru-RU" sz="1400" b="1" i="0" u="none" strike="noStrike" kern="0" cap="none" spc="0" normalizeH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дошкольной образовательной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организации и семьи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62003" y="265642"/>
            <a:ext cx="3324601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Формы взаимодействия с семьей 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81092" y="4329234"/>
            <a:ext cx="2383972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Социальное партнерство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6708"/>
              </p:ext>
            </p:extLst>
          </p:nvPr>
        </p:nvGraphicFramePr>
        <p:xfrm>
          <a:off x="234128" y="1219666"/>
          <a:ext cx="5996940" cy="294576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76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0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Формы сотрудничества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Проводимые мероприятия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Родительские собрания;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Общее собрание  и  во всех возрастных группах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370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Консультации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Ежемесячно всеми специалистами учреждения и воспитателями групп согласно  перспективным планам на учебный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музыкальных, спортивных, интеллектуальных праздников, досугов, утренников.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Согласно утвержденной циклограмме праздников  на учебный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Использование электронных ресурсов (сайты, презентации, созданные группы в сетях Интернет)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Вносятся изменения, дополнения ежемесячно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Дни открытых дверей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Проводятся минимум один раз в год - ноябрь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Оформление наглядной информации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Согласно перспективному планированию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Индивидуальные консультации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группах – ежедневно; специалисты -  по потребности родителей или лиц их заменяющих.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Выставки, конкурсы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Согласно утвержденной циклограмме  на учебный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670045"/>
              </p:ext>
            </p:extLst>
          </p:nvPr>
        </p:nvGraphicFramePr>
        <p:xfrm>
          <a:off x="6626178" y="746975"/>
          <a:ext cx="5402689" cy="296132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98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679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Формы  взаимодействия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Проводимые мероприятия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726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Знакомство с семьей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встречи-знакомства, сбор и анализ сведений о родителях и детях, изучение семей, их трудностей и запросов, анкетирование семей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605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Информирование 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родителей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ходе образовательного процесса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дни открытых дверей, индивидуальные и групповые консультации, родительские собрания, оформление информационных стендов, организация выставок детского творчества, приглашение родителей на детские концерты и праздники, создание памяток, переписка по электронной почте.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703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Образование родителей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проведение мастер-классов, тренингов, создание электронной библиотеки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2614"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Совместная деятельность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тематические встречи, составление маршрутов выходного дня (в театр, музей, библиотеку и пр.), прогулок, экскурсий, фотоколлажи, творческие мастерские, выставки, привлечение к участию в детской исследовательской и проектной деятельности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880" marR="558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706644"/>
              </p:ext>
            </p:extLst>
          </p:nvPr>
        </p:nvGraphicFramePr>
        <p:xfrm>
          <a:off x="2276738" y="4749103"/>
          <a:ext cx="7552663" cy="150799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3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3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социального партнера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Детская поликлиника № 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Охрана и укрепление здоровья детей.	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Дошкольный сектор ИМЦ Фрунзенского района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Оказание методической помощи педагогам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СПб  А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кадемия постдипломного образования  (А</a:t>
                      </a: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ППО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Повышение уровня квалификации педагогов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Дворец детского (юношеского) творчества Фрунзенского района  (</a:t>
                      </a: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ДДЮТ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x-none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Гражданское и патриотическое воспитание детей, методическое сопровождение деятельности воспитателей 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ОДО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Библиотека № 7 Славянка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Познавательно-эстетическое развитие детей в рамках детской художественной литературы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0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74421" y="534085"/>
            <a:ext cx="78431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Организация развивающей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предметно-пространственной </a:t>
            </a: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среды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7071" y="934195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Целенаправленно организованная предметно-развивающая среда в дошкольном учреждении играет большую роль в гармоничном развитии и воспитании ребенка. 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В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ГБДОУ детский сад № 52 она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простроена так, чтобы обеспечить полноценно физическое, художественно-эстетическое, познавательное, речевое, социально-коммуникативное развитие ребенка с учётов, тех видов деятельности ребенка, которые в наибольшей степени способствуют решению развивающих задач на этапе дошкольного детства (игровая, познавательно-исследовательская, коммуникативная, трудовая, музыкальная, изобразительная, конструирование и двигательная).</a:t>
            </a:r>
          </a:p>
          <a:p>
            <a:pPr algn="just">
              <a:lnSpc>
                <a:spcPct val="1000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В соответствии с ФГОС предметно-пространственная среда:</a:t>
            </a: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n-US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содержательно-насыщенная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n-US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трансформируемая</a:t>
            </a:r>
            <a:r>
              <a:rPr lang="en-US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n-US" sz="1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полифункциональная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n-US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вариативная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00000"/>
              </a:lnSpc>
              <a:spcAft>
                <a:spcPts val="0"/>
              </a:spcAft>
            </a:pPr>
            <a:r>
              <a:rPr lang="en-US" sz="1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доступная</a:t>
            </a:r>
            <a:r>
              <a:rPr lang="en-US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71" y="1990460"/>
            <a:ext cx="3053444" cy="2030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647" y="4410371"/>
            <a:ext cx="3547733" cy="2358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136" y="4410371"/>
            <a:ext cx="3421770" cy="22751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8" y="4473625"/>
            <a:ext cx="3452600" cy="22956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424" y="934195"/>
            <a:ext cx="2041108" cy="306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992" y="244929"/>
            <a:ext cx="7551965" cy="95237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15" y="1197308"/>
            <a:ext cx="6395359" cy="557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5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ирода 16 х 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651_TF03431377" id="{E55CF100-C248-4B8F-8F5C-C7DC3EE79A39}" vid="{F3C83CD3-4C48-4907-A3EA-9E7FA702781C}"/>
    </a:ext>
  </a:extLst>
</a:theme>
</file>

<file path=ppt/theme/theme2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Презентация, посвященная природе, представленная в альбомной ориентации (широкоэкранный формат)</Template>
  <TotalTime>1338</TotalTime>
  <Words>1625</Words>
  <Application>Microsoft Office PowerPoint</Application>
  <PresentationFormat>Широкоэкранный</PresentationFormat>
  <Paragraphs>185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Print</vt:lpstr>
      <vt:lpstr>Times New Roman</vt:lpstr>
      <vt:lpstr>Природа 16 х 9</vt:lpstr>
      <vt:lpstr>Государственное бюджетное дошкольное образовательное учреждение  детский сад №52 Фрунзенского района 192286 Санкт-Петербург, проспект Славы, дом 23, корпус 2, литера 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ДГОСУДАРСТВЕННОЕ БЮДЖЕТНОЕ ОБЩЕОБРАЗОВАТЕЛЬНОЕ УЧРЕЖДЕНИЕ СРЕДНЯЯ ОБЩЕОБРАЗОВАТЕЛЬНАЯ ШКОЛА № 367 ФРУНЗЕНСКОГО РАЙОНА САНКТ-ПЕТЕРБУРГА (ОТДЕЛЕНИЕ ДОШКОЛЬНОГО ОБРАЗВАНИЯ ДЕТЕЙ) 192281 ДУНАЙСКИЙ ПРОСПЕКТ, ДОМ 43, КОРПУС 2, ЛИТЕРА А.</dc:title>
  <dc:creator>Lenovo</dc:creator>
  <cp:lastModifiedBy>DOU52</cp:lastModifiedBy>
  <cp:revision>98</cp:revision>
  <dcterms:created xsi:type="dcterms:W3CDTF">2019-08-28T19:28:52Z</dcterms:created>
  <dcterms:modified xsi:type="dcterms:W3CDTF">2026-10-15T14:01:24Z</dcterms:modified>
</cp:coreProperties>
</file>